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58" r:id="rId4"/>
    <p:sldId id="259" r:id="rId5"/>
    <p:sldId id="262" r:id="rId6"/>
    <p:sldId id="257" r:id="rId7"/>
    <p:sldId id="261" r:id="rId8"/>
    <p:sldId id="268" r:id="rId9"/>
    <p:sldId id="269" r:id="rId10"/>
    <p:sldId id="267" r:id="rId11"/>
    <p:sldId id="271" r:id="rId12"/>
    <p:sldId id="264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403"/>
    <a:srgbClr val="00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8"/>
    <p:restoredTop sz="68266"/>
  </p:normalViewPr>
  <p:slideViewPr>
    <p:cSldViewPr snapToGrid="0" snapToObjects="1">
      <p:cViewPr varScale="1">
        <p:scale>
          <a:sx n="74" d="100"/>
          <a:sy n="74" d="100"/>
        </p:scale>
        <p:origin x="1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5DD0C-4F57-5B4D-BA1A-3A089F893322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BCF8A-6992-0B46-B095-610610150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7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Basically, until we have states Conflicts are Natural, but we can Manage the Flow through different mechanisms.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inflates subjectivity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Prevalence of Qualitative Approaches to Research in Political Science</a:t>
            </a:r>
          </a:p>
          <a:p>
            <a:r>
              <a:rPr lang="en-US" dirty="0"/>
              <a:t>That inflates subjectivity</a:t>
            </a:r>
          </a:p>
          <a:p>
            <a:endParaRPr lang="en-US" dirty="0"/>
          </a:p>
          <a:p>
            <a:r>
              <a:rPr lang="en-US" dirty="0"/>
              <a:t>Prediction of hostility level of future events can serve as decision making criteria 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85.5% MIDs are strictly dyadic dyadic </a:t>
            </a:r>
          </a:p>
          <a:p>
            <a:r>
              <a:rPr lang="en-US" dirty="0"/>
              <a:t>Dyadic MIDs </a:t>
            </a:r>
          </a:p>
          <a:p>
            <a:endParaRPr lang="en-US" dirty="0"/>
          </a:p>
          <a:p>
            <a:r>
              <a:rPr lang="en-US" dirty="0"/>
              <a:t>Side A – dispute originator</a:t>
            </a:r>
          </a:p>
          <a:p>
            <a:r>
              <a:rPr lang="en-US" dirty="0"/>
              <a:t>Side B -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Ordinal</a:t>
            </a:r>
          </a:p>
          <a:p>
            <a:r>
              <a:rPr lang="en-US" dirty="0"/>
              <a:t>Multilevel</a:t>
            </a:r>
          </a:p>
          <a:p>
            <a:r>
              <a:rPr lang="en-US" dirty="0"/>
              <a:t>Imbalanced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73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5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Hierarchy, cascade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Inerval</a:t>
            </a:r>
            <a:r>
              <a:rPr lang="en-US" dirty="0"/>
              <a:t> &gt; 6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Limitations: </a:t>
            </a:r>
          </a:p>
          <a:p>
            <a:r>
              <a:rPr lang="en-US" dirty="0"/>
              <a:t>Using contemporary economic data as proxy to country economic state as detailed economic data is hard to find, sparse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6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1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Russian-Georgian Interstate Tensions in 2004 (surrounding history of Russian-Georgian conflicts over South Ossetia and Abkhazia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Taiwan protested Chinese Research vessels intrusion 2009 (triggered escalation around </a:t>
            </a:r>
            <a:r>
              <a:rPr lang="en-US" dirty="0" err="1"/>
              <a:t>Matzu</a:t>
            </a:r>
            <a:r>
              <a:rPr lang="en-US" dirty="0"/>
              <a:t> </a:t>
            </a:r>
            <a:r>
              <a:rPr lang="en-US" dirty="0" err="1"/>
              <a:t>Masu</a:t>
            </a:r>
            <a:r>
              <a:rPr lang="en-US" dirty="0"/>
              <a:t> islands ownership)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0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Conclusion: conflicts evolve; and it is hard to predict future based on the past. Moreover, timed prediction is biased towards predicting a conflict when there is none. Imbalanced dataset. Secondly, because, conflicts from 1990 (bilateral to multilateral international relations are less intense in terms of usage of force and going to </a:t>
            </a:r>
            <a:r>
              <a:rPr lang="en-US" dirty="0" err="1"/>
              <a:t>wAR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BCF8A-6992-0B46-B095-6106101506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BCB2-3238-A743-9C07-ED9118BB3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AF916-12D2-0B46-B6FE-8773DE097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E84AB-FC5C-BB48-8858-AF4E7685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D1BF0-BD82-894E-AD10-608E1D6B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BEA00-7969-104A-B9F8-5049193A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22EC-3334-8841-83E8-5DD4D16D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DEB72-A72E-F243-9B8E-0BD1ACD78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A0EC-AE71-F540-892A-D509D6B9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2888-6C29-D846-8843-5880487F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AD58-5524-914B-A818-C9311066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9A87F-8E46-4B4F-AED7-C0F374410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952CB-B618-614E-AB15-2D3FCE7BD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3969-8D01-A742-9DCB-E80A30E8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FB3C3-FE1B-D349-A237-A5924D31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CB900-00B3-4B4F-AEA3-B8B2903B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33DD-47BE-E14A-B204-4CE9AD4E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7CD0-5887-0447-B931-CD21AF5DD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E71FC-FB0F-0D49-9EBA-EBE91D65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E813D-6A82-404E-BC3C-0551BC16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6E8E-3A9F-1549-BD0B-638EBBCE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F717-4436-8D4C-9A5B-EBF8208B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4112-E64D-6C4E-97BB-521236E3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73DB6-2134-D342-AA9B-DCFA8D2A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A4237-3D13-704D-B9AD-5E4AAB48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7509-0D4E-724B-8708-AE09D104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8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A5A7-ACFD-B744-A836-A55EFA14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06A7-6E1B-CA40-852F-607C7DE81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5A2BF-F096-9E4A-AAF6-4151FE21B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AE413-276D-E74C-8A77-1FA746F4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6447D-F10A-FA4A-BCE7-F3E3D62A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32F0-AD59-5242-B7AD-2BA25A041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2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318C-9D15-F14E-A7BB-BAEB817F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4833A-01A2-6146-9781-59C975C06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8850C-1055-9643-BB01-398C19C49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FEF51-D7FA-494F-BE21-8B2632764C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3FDBA-3441-A940-8BFC-717EFC5D4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39023-EDEB-4148-B132-E7E3385FF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4A4C5-8B2E-6441-963F-67AF0B16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9FAF9-AF74-A74A-B317-45303AE6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4949D-3CE6-4145-9FAE-BD929B0C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8E63-DB5D-8643-BD25-05026853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8E189-8DD0-1F4C-8B78-F9C0419C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4446C-A0EA-4E47-8830-29A3850F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4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6ABFA-97E6-5940-B096-27F03FD1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3E64C-2700-6342-95A2-C178252E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EA6D1-2922-9C41-81E3-6A169F49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57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8F7F-E08A-BF40-AFA4-3C023E3F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F3C10-0602-F442-A2D2-F3C711DA1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8B985-8B4B-3B41-AD67-5613E727F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8A45D-3FF3-9848-957A-01A5A70F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19AB-8907-1647-8CB8-C7FD1B31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EA37F-EEC9-E942-A1A4-8C09D6B2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A1EF-1873-DD40-86CE-DCB311DF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18110F-C74C-7B4F-AC68-E368D651D6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EFAF0-F964-BA4F-AED5-43DC8FA8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39EB4-C207-4946-9A05-989B2CFE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4DAB5-F6E4-8B46-90E4-BC9BCB67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120C2-2FE8-3E4D-96E2-D414E340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3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DA515-3E9F-1146-8922-E76232D9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FD706-255D-BE4E-B42D-E46E49108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101DE-CE65-E74E-AD7B-A5F26E667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59726-0D10-9749-A789-88A1549BBFE3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F5762-F2D8-2B43-B105-4B9B879DC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040A-8BA2-D74E-B4C0-B712BACDF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C1C7-459A-3348-B5FE-F5E4FAF83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2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bank.org/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correlatesofwa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305F4-FBC7-1A49-B12E-3EF3B14B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19" r="9093" b="61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98BF6-5E50-404D-80B9-DC1D28C2F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32042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/>
              <a:t>Predicting Hostility Level Of Military Interstate Disputes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9E523-0580-0844-8B50-9AAB012DF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Classification in the Realm of Subjectivity</a:t>
            </a:r>
          </a:p>
          <a:p>
            <a:pPr algn="l"/>
            <a:r>
              <a:rPr lang="en-US" sz="2000" b="1" dirty="0"/>
              <a:t>Elena Dubova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E340D-D7B2-1E4F-9AF5-0B6EB08B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4" y="433055"/>
            <a:ext cx="1092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0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D9BA-A7FB-F048-814A-A3353CC1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Important Predictors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37944-D96F-5647-8AEA-4DCE7853975C}"/>
              </a:ext>
            </a:extLst>
          </p:cNvPr>
          <p:cNvSpPr txBox="1"/>
          <p:nvPr/>
        </p:nvSpPr>
        <p:spPr>
          <a:xfrm>
            <a:off x="8764437" y="2087592"/>
            <a:ext cx="3053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Economic Data is Useful for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Population, GDP and Agricultural Index Stand Out as Predictors*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Non-economic factors are mostly time 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EAC14-7B08-6742-92E8-F2E26CB2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3460"/>
            <a:ext cx="7206172" cy="47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D9BA-A7FB-F048-814A-A3353CC1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Important Predictors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F978E5-2FA9-E747-9A47-A502E59BE73A}"/>
              </a:ext>
            </a:extLst>
          </p:cNvPr>
          <p:cNvSpPr/>
          <p:nvPr/>
        </p:nvSpPr>
        <p:spPr>
          <a:xfrm>
            <a:off x="8488393" y="2768243"/>
            <a:ext cx="34160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Consistent role of Agricultural Index, Structure of GDP in decreasing hostility level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Time-based and politically-bound factors increase hostility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AD61B-88CE-CA41-B11E-5C8AAECE4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07" y="1617033"/>
            <a:ext cx="6885731" cy="48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1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FDB1-0F28-4E4D-813A-8F9DEAE4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58D21-B2BF-CA46-8EC6-21B4FEB10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b="1" dirty="0"/>
              <a:t>Key Points</a:t>
            </a:r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Political science problems can be approached with quantitative techniques</a:t>
            </a:r>
          </a:p>
          <a:p>
            <a:r>
              <a:rPr lang="en-US" dirty="0"/>
              <a:t>Prediction of the future conflicts' characteristics require incorporating time-series analysis</a:t>
            </a:r>
          </a:p>
          <a:p>
            <a:r>
              <a:rPr lang="en-US" dirty="0"/>
              <a:t>Economic Indicators are meaningful predictors of MID level of hostility</a:t>
            </a:r>
          </a:p>
          <a:p>
            <a:r>
              <a:rPr lang="en-US" dirty="0"/>
              <a:t>Evolution of the conflicts towards application of efficient containing mechanisms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300" b="1" dirty="0"/>
              <a:t>Future 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Historical economic data to substitute contemporary ‘proxy’ data</a:t>
            </a:r>
          </a:p>
          <a:p>
            <a:r>
              <a:rPr lang="en-US" dirty="0"/>
              <a:t>Aggregate economic features that predict hostile intensions</a:t>
            </a:r>
          </a:p>
          <a:p>
            <a:r>
              <a:rPr lang="en-US" dirty="0"/>
              <a:t>Analysis on a participant and incident level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87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2549-9F8E-3443-B351-776BD3C1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6707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8709-9231-B547-873A-C227C062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Model Results: Selected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785AD-CBB6-CF4F-92B4-1D2B866C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14" y="1880439"/>
            <a:ext cx="8939953" cy="43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6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1F4E-6C78-D347-9683-28F5A0F8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Model Results: Selected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D6D3A2-70C0-464F-9717-66C93E88C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025" y="2037347"/>
            <a:ext cx="9251950" cy="42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7">
            <a:extLst>
              <a:ext uri="{FF2B5EF4-FFF2-40B4-BE49-F238E27FC236}">
                <a16:creationId xmlns:a16="http://schemas.microsoft.com/office/drawing/2014/main" id="{AAA05C59-284A-43D9-AE28-6F5AA1F0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22D33-40F3-884A-9BE3-48FEACC6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Introduction</a:t>
            </a: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120BB4C9-B781-4AEE-ACAB-8EE849F24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5647DA-FC1D-4189-8B97-4EF3C2C0B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4BE8C-A113-7D4A-AFFF-CF8156C8D6EF}"/>
              </a:ext>
            </a:extLst>
          </p:cNvPr>
          <p:cNvSpPr txBox="1"/>
          <p:nvPr/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Prediction Target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Level of hostility of Military Interstate Conflict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Motivation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Core topic in International Relations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Inevitability of conflicts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Few quantitative techniques applied in the field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3FFDE-DF7F-5C4B-A032-5F86826C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36" y="637709"/>
            <a:ext cx="5173980" cy="599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99642-6BE8-DC40-9374-7378823B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8" y="334614"/>
            <a:ext cx="812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1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59C0-7325-784F-BAAB-87E3A58A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Military Interstate Dispute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8520E-31E4-1E4D-B8B8-69CAE9CC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920" y="1780063"/>
            <a:ext cx="10195559" cy="7924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i="1" dirty="0"/>
              <a:t>set of incidents grouped by location, issue and time  involving the deliberate, overt, government-sanctioned, </a:t>
            </a:r>
          </a:p>
          <a:p>
            <a:pPr marL="0" indent="0">
              <a:buNone/>
            </a:pPr>
            <a:r>
              <a:rPr lang="en-US" sz="2000" i="1" dirty="0"/>
              <a:t>and government-directed threat, display, or use of force between two or more states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BCC8D-6608-1141-BEB9-9A986C42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80" y="2799542"/>
            <a:ext cx="3393440" cy="29718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71BF80-8C04-0B48-A306-9A78D258C8AA}"/>
              </a:ext>
            </a:extLst>
          </p:cNvPr>
          <p:cNvCxnSpPr/>
          <p:nvPr/>
        </p:nvCxnSpPr>
        <p:spPr>
          <a:xfrm>
            <a:off x="838200" y="1690688"/>
            <a:ext cx="0" cy="97123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955051-E744-F441-A68A-763AE3D0570E}"/>
              </a:ext>
            </a:extLst>
          </p:cNvPr>
          <p:cNvCxnSpPr/>
          <p:nvPr/>
        </p:nvCxnSpPr>
        <p:spPr>
          <a:xfrm>
            <a:off x="665480" y="1690688"/>
            <a:ext cx="0" cy="971232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5D99286-B2F8-F94E-BAA9-D26F3EBA9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558" y="2753519"/>
            <a:ext cx="3246121" cy="3063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4A480D-DB3A-0A49-988B-54214DBA3E21}"/>
              </a:ext>
            </a:extLst>
          </p:cNvPr>
          <p:cNvSpPr txBox="1"/>
          <p:nvPr/>
        </p:nvSpPr>
        <p:spPr>
          <a:xfrm>
            <a:off x="1249678" y="3807211"/>
            <a:ext cx="23418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</a:rPr>
              <a:t>86%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dyadic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E9046-576D-244A-B3EF-DCF882D09AAE}"/>
              </a:ext>
            </a:extLst>
          </p:cNvPr>
          <p:cNvSpPr txBox="1"/>
          <p:nvPr/>
        </p:nvSpPr>
        <p:spPr>
          <a:xfrm>
            <a:off x="5021578" y="5974080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F8EAB-F75B-CB49-AC12-27CB40E1D4F7}"/>
              </a:ext>
            </a:extLst>
          </p:cNvPr>
          <p:cNvSpPr txBox="1"/>
          <p:nvPr/>
        </p:nvSpPr>
        <p:spPr>
          <a:xfrm>
            <a:off x="8849360" y="5994400"/>
            <a:ext cx="89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B</a:t>
            </a:r>
          </a:p>
        </p:txBody>
      </p:sp>
    </p:spTree>
    <p:extLst>
      <p:ext uri="{BB962C8B-B14F-4D97-AF65-F5344CB8AC3E}">
        <p14:creationId xmlns:p14="http://schemas.microsoft.com/office/powerpoint/2010/main" val="382280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1935-126A-1D48-BBDB-8F552CEF1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Definition: Hostility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7F0C7-2B07-A74D-9C25-2924CFB6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61820"/>
            <a:ext cx="41148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F5064-BC4D-934A-A347-AA4FB0879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6420"/>
            <a:ext cx="4394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FDDB-393F-3745-A023-38912C88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52D66845-299E-CA43-888B-5B95084A9E97}"/>
              </a:ext>
            </a:extLst>
          </p:cNvPr>
          <p:cNvSpPr/>
          <p:nvPr/>
        </p:nvSpPr>
        <p:spPr>
          <a:xfrm>
            <a:off x="4614214" y="2648444"/>
            <a:ext cx="1828800" cy="2213810"/>
          </a:xfrm>
          <a:prstGeom prst="can">
            <a:avLst/>
          </a:prstGeom>
          <a:solidFill>
            <a:srgbClr val="009BD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D2372-17DC-3947-A5F6-E6208B77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0" y="2742544"/>
            <a:ext cx="2607624" cy="77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6C9C2-2AB9-FE42-BF17-C1F52717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02" y="3755348"/>
            <a:ext cx="3352800" cy="82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656F9-6115-5F4C-A762-B14FD4342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214" y="2123398"/>
            <a:ext cx="4089400" cy="326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0F6B1-B93B-B240-B62F-35353FA0DD69}"/>
              </a:ext>
            </a:extLst>
          </p:cNvPr>
          <p:cNvSpPr txBox="1"/>
          <p:nvPr/>
        </p:nvSpPr>
        <p:spPr>
          <a:xfrm>
            <a:off x="3729908" y="3343950"/>
            <a:ext cx="618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0D167-C092-E24F-93AF-BA892A866B99}"/>
              </a:ext>
            </a:extLst>
          </p:cNvPr>
          <p:cNvSpPr txBox="1"/>
          <p:nvPr/>
        </p:nvSpPr>
        <p:spPr>
          <a:xfrm>
            <a:off x="7078994" y="3370628"/>
            <a:ext cx="618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1B90A-860B-2E4A-A2A5-EC3977141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230" y="2134868"/>
            <a:ext cx="647700" cy="482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EE2A06-81FA-DB47-94D0-2AC0C38FD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6100" y="2292036"/>
            <a:ext cx="647700" cy="482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B250E2-0479-ED42-978E-C85D135DC670}"/>
              </a:ext>
            </a:extLst>
          </p:cNvPr>
          <p:cNvSpPr txBox="1"/>
          <p:nvPr/>
        </p:nvSpPr>
        <p:spPr>
          <a:xfrm>
            <a:off x="562477" y="6245398"/>
            <a:ext cx="6090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Correlates of War. </a:t>
            </a:r>
            <a:r>
              <a:rPr lang="en-US" sz="1000" u="sng" dirty="0">
                <a:hlinkClick r:id="rId7"/>
              </a:rPr>
              <a:t>https://correlatesofwar.org</a:t>
            </a:r>
            <a:endParaRPr lang="en-US" sz="1000" u="sng" dirty="0"/>
          </a:p>
          <a:p>
            <a:r>
              <a:rPr lang="en-US" sz="1000" dirty="0"/>
              <a:t>The World bank. </a:t>
            </a:r>
            <a:r>
              <a:rPr lang="en-US" sz="1000" u="sng" dirty="0">
                <a:hlinkClick r:id="rId8"/>
              </a:rPr>
              <a:t>https://www.worldbank.org</a:t>
            </a:r>
            <a:r>
              <a:rPr lang="en-US" sz="1000" u="sng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401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249E-1711-2D43-A8AA-A542C340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Data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5276BF1-BD5C-2B4F-A93A-0629B3E9874E}"/>
              </a:ext>
            </a:extLst>
          </p:cNvPr>
          <p:cNvSpPr/>
          <p:nvPr/>
        </p:nvSpPr>
        <p:spPr>
          <a:xfrm>
            <a:off x="5173538" y="1923434"/>
            <a:ext cx="1372093" cy="1325563"/>
          </a:xfrm>
          <a:prstGeom prst="can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MID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71A0104-013F-C045-8762-00BF6EF4F69F}"/>
              </a:ext>
            </a:extLst>
          </p:cNvPr>
          <p:cNvSpPr/>
          <p:nvPr/>
        </p:nvSpPr>
        <p:spPr>
          <a:xfrm>
            <a:off x="8470394" y="1435554"/>
            <a:ext cx="1372093" cy="1325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Incident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F5AD0C14-C790-7E43-9C01-B6C5BCFB00B7}"/>
              </a:ext>
            </a:extLst>
          </p:cNvPr>
          <p:cNvSpPr/>
          <p:nvPr/>
        </p:nvSpPr>
        <p:spPr>
          <a:xfrm>
            <a:off x="8266535" y="1763177"/>
            <a:ext cx="1372093" cy="1325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Incident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DB6D04CC-C1FB-5C45-BAEE-635D7A9DBFCC}"/>
              </a:ext>
            </a:extLst>
          </p:cNvPr>
          <p:cNvSpPr/>
          <p:nvPr/>
        </p:nvSpPr>
        <p:spPr>
          <a:xfrm>
            <a:off x="8062676" y="2089005"/>
            <a:ext cx="1372093" cy="1325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Incident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A14C44BF-5CCD-164D-BD07-BD34A3FF888D}"/>
              </a:ext>
            </a:extLst>
          </p:cNvPr>
          <p:cNvSpPr/>
          <p:nvPr/>
        </p:nvSpPr>
        <p:spPr>
          <a:xfrm>
            <a:off x="2017434" y="1762554"/>
            <a:ext cx="1372093" cy="132556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AF490A00-6925-6E4C-86FE-585B562DA0D4}"/>
              </a:ext>
            </a:extLst>
          </p:cNvPr>
          <p:cNvSpPr/>
          <p:nvPr/>
        </p:nvSpPr>
        <p:spPr>
          <a:xfrm>
            <a:off x="1796059" y="2090177"/>
            <a:ext cx="1372093" cy="132556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MID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Participant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B51C9F07-FB4F-7E4E-B910-C78F62AA9D89}"/>
              </a:ext>
            </a:extLst>
          </p:cNvPr>
          <p:cNvSpPr/>
          <p:nvPr/>
        </p:nvSpPr>
        <p:spPr>
          <a:xfrm>
            <a:off x="2017433" y="4625592"/>
            <a:ext cx="1372093" cy="132556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0F24D861-DDF7-134B-9F4E-AD8EB61B2982}"/>
              </a:ext>
            </a:extLst>
          </p:cNvPr>
          <p:cNvSpPr/>
          <p:nvPr/>
        </p:nvSpPr>
        <p:spPr>
          <a:xfrm>
            <a:off x="1811547" y="4953215"/>
            <a:ext cx="1372093" cy="132556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Macro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economic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646DB-FD95-324B-9035-61B217865A3B}"/>
              </a:ext>
            </a:extLst>
          </p:cNvPr>
          <p:cNvSpPr txBox="1"/>
          <p:nvPr/>
        </p:nvSpPr>
        <p:spPr>
          <a:xfrm rot="10800000">
            <a:off x="6988048" y="2237532"/>
            <a:ext cx="690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B09D5-C1AC-A446-B293-30C3AE57B643}"/>
              </a:ext>
            </a:extLst>
          </p:cNvPr>
          <p:cNvSpPr txBox="1"/>
          <p:nvPr/>
        </p:nvSpPr>
        <p:spPr>
          <a:xfrm>
            <a:off x="4093190" y="2309324"/>
            <a:ext cx="690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8E2A1-8ECC-3949-B0FC-C0FE863F8062}"/>
              </a:ext>
            </a:extLst>
          </p:cNvPr>
          <p:cNvSpPr txBox="1"/>
          <p:nvPr/>
        </p:nvSpPr>
        <p:spPr>
          <a:xfrm rot="16200000">
            <a:off x="8779342" y="3503916"/>
            <a:ext cx="541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1169A7-DCC1-8C40-B537-61C121692EB4}"/>
              </a:ext>
            </a:extLst>
          </p:cNvPr>
          <p:cNvSpPr txBox="1"/>
          <p:nvPr/>
        </p:nvSpPr>
        <p:spPr>
          <a:xfrm rot="16200000">
            <a:off x="2432772" y="3642542"/>
            <a:ext cx="541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&gt;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5D4E9A05-4E7C-E741-8700-7B617F10A5D2}"/>
              </a:ext>
            </a:extLst>
          </p:cNvPr>
          <p:cNvSpPr/>
          <p:nvPr/>
        </p:nvSpPr>
        <p:spPr>
          <a:xfrm>
            <a:off x="8487920" y="4323155"/>
            <a:ext cx="1372093" cy="1325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C9F7397C-5C73-AE4B-8B12-1AD58AC5A8DC}"/>
              </a:ext>
            </a:extLst>
          </p:cNvPr>
          <p:cNvSpPr/>
          <p:nvPr/>
        </p:nvSpPr>
        <p:spPr>
          <a:xfrm>
            <a:off x="8268562" y="4650777"/>
            <a:ext cx="1372093" cy="1325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F849FAB-8D36-3341-9A05-4D6C99BE47BE}"/>
              </a:ext>
            </a:extLst>
          </p:cNvPr>
          <p:cNvSpPr/>
          <p:nvPr/>
        </p:nvSpPr>
        <p:spPr>
          <a:xfrm>
            <a:off x="8062676" y="4978400"/>
            <a:ext cx="1372093" cy="1325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Incident Participant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F517C7-687A-4E44-BA45-831596F1EA4C}"/>
              </a:ext>
            </a:extLst>
          </p:cNvPr>
          <p:cNvSpPr txBox="1"/>
          <p:nvPr/>
        </p:nvSpPr>
        <p:spPr>
          <a:xfrm>
            <a:off x="5100459" y="3478414"/>
            <a:ext cx="151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1816-2010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A171A-21FE-BA49-A454-E39E2F500726}"/>
              </a:ext>
            </a:extLst>
          </p:cNvPr>
          <p:cNvSpPr txBox="1"/>
          <p:nvPr/>
        </p:nvSpPr>
        <p:spPr>
          <a:xfrm>
            <a:off x="1787916" y="6421735"/>
            <a:ext cx="151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s. 1960</a:t>
            </a:r>
          </a:p>
        </p:txBody>
      </p:sp>
    </p:spTree>
    <p:extLst>
      <p:ext uri="{BB962C8B-B14F-4D97-AF65-F5344CB8AC3E}">
        <p14:creationId xmlns:p14="http://schemas.microsoft.com/office/powerpoint/2010/main" val="114956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C429-4094-B248-B730-12576E8A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77B39-E8F7-E84D-806C-340F1F9C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6" y="1634616"/>
            <a:ext cx="9128808" cy="4719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740D8-6B81-0841-8AE8-D14C9EFFB1B1}"/>
              </a:ext>
            </a:extLst>
          </p:cNvPr>
          <p:cNvSpPr txBox="1"/>
          <p:nvPr/>
        </p:nvSpPr>
        <p:spPr>
          <a:xfrm>
            <a:off x="6130506" y="2683178"/>
            <a:ext cx="552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67%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346F2-BDE0-4F4B-AFBA-D68A36FE770B}"/>
              </a:ext>
            </a:extLst>
          </p:cNvPr>
          <p:cNvSpPr txBox="1"/>
          <p:nvPr/>
        </p:nvSpPr>
        <p:spPr>
          <a:xfrm>
            <a:off x="9658709" y="2683179"/>
            <a:ext cx="552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38136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C429-4094-B248-B730-12576E8A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Precision and Recall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700BB-9B74-894D-BAB2-92DE1E3C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40" y="1690688"/>
            <a:ext cx="78486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2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A785-7D19-0F49-89F3-7DA7483C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7B46C-9124-8345-BC1B-B0DF026F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255520"/>
            <a:ext cx="4699000" cy="340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7B144-D465-7347-A87F-5A13A1E6B127}"/>
              </a:ext>
            </a:extLst>
          </p:cNvPr>
          <p:cNvSpPr txBox="1"/>
          <p:nvPr/>
        </p:nvSpPr>
        <p:spPr>
          <a:xfrm>
            <a:off x="838200" y="1813173"/>
            <a:ext cx="4699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False Positive: </a:t>
            </a:r>
          </a:p>
          <a:p>
            <a:endParaRPr lang="en-US" sz="2000" b="1" dirty="0"/>
          </a:p>
          <a:p>
            <a:r>
              <a:rPr lang="en-US" dirty="0"/>
              <a:t>2004</a:t>
            </a:r>
          </a:p>
          <a:p>
            <a:endParaRPr lang="en-US" dirty="0"/>
          </a:p>
          <a:p>
            <a:r>
              <a:rPr lang="en-US" sz="2000" b="1" dirty="0"/>
              <a:t>False Negative: </a:t>
            </a:r>
          </a:p>
          <a:p>
            <a:endParaRPr lang="en-US" dirty="0"/>
          </a:p>
          <a:p>
            <a:r>
              <a:rPr lang="en-US" dirty="0"/>
              <a:t>2009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ED6AD-9E03-AF4A-9EFD-6CC5A13B132C}"/>
              </a:ext>
            </a:extLst>
          </p:cNvPr>
          <p:cNvSpPr txBox="1"/>
          <p:nvPr/>
        </p:nvSpPr>
        <p:spPr>
          <a:xfrm>
            <a:off x="838200" y="4418924"/>
            <a:ext cx="5257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Generally: </a:t>
            </a:r>
          </a:p>
          <a:p>
            <a:endParaRPr lang="en-US" sz="2000" b="1" dirty="0"/>
          </a:p>
          <a:p>
            <a:r>
              <a:rPr lang="en-US" dirty="0"/>
              <a:t>Model tends to misclassify shorter MIDs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35195-F7BB-1E47-97F6-DB8D8A06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817" y="2295266"/>
            <a:ext cx="796030" cy="610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93B30-14CC-7448-AC62-09FDFF43A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39369" y="2295266"/>
            <a:ext cx="910807" cy="61059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D7E617C-7CDC-EC4F-9D68-3975C8C8D8B1}"/>
              </a:ext>
            </a:extLst>
          </p:cNvPr>
          <p:cNvSpPr/>
          <p:nvPr/>
        </p:nvSpPr>
        <p:spPr>
          <a:xfrm>
            <a:off x="2689837" y="2531550"/>
            <a:ext cx="155275" cy="138022"/>
          </a:xfrm>
          <a:prstGeom prst="ellipse">
            <a:avLst/>
          </a:prstGeom>
          <a:solidFill>
            <a:srgbClr val="8D04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E4638F-DBDA-4043-B761-0FD66BB4D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34817" y="3494653"/>
            <a:ext cx="796030" cy="6105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37ABA5-A364-394C-8855-40DAD324298C}"/>
              </a:ext>
            </a:extLst>
          </p:cNvPr>
          <p:cNvSpPr/>
          <p:nvPr/>
        </p:nvSpPr>
        <p:spPr>
          <a:xfrm>
            <a:off x="2689836" y="3730937"/>
            <a:ext cx="155275" cy="138022"/>
          </a:xfrm>
          <a:prstGeom prst="ellipse">
            <a:avLst/>
          </a:prstGeom>
          <a:solidFill>
            <a:srgbClr val="8D04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8D1355-F8D9-324E-A822-51F3AF530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079" y="3494653"/>
            <a:ext cx="884098" cy="6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07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510</Words>
  <Application>Microsoft Macintosh PowerPoint</Application>
  <PresentationFormat>Widescreen</PresentationFormat>
  <Paragraphs>124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Predicting Hostility Level Of Military Interstate Disputes</vt:lpstr>
      <vt:lpstr>Project Introduction</vt:lpstr>
      <vt:lpstr>Definition: Military Interstate Dispute </vt:lpstr>
      <vt:lpstr>Definition: Hostility Level</vt:lpstr>
      <vt:lpstr>Project Setup</vt:lpstr>
      <vt:lpstr>Conceptual Data Model</vt:lpstr>
      <vt:lpstr>Results</vt:lpstr>
      <vt:lpstr>Results: Precision and Recall</vt:lpstr>
      <vt:lpstr>Results: Best Model</vt:lpstr>
      <vt:lpstr>Inference: Important Predictors </vt:lpstr>
      <vt:lpstr>Inference: Important Predictors </vt:lpstr>
      <vt:lpstr>Summary and Future Work</vt:lpstr>
      <vt:lpstr>Appendix</vt:lpstr>
      <vt:lpstr>Reduced Model Results: Selected Features</vt:lpstr>
      <vt:lpstr>Reduced Model Results: Selected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in the Realm of Subjectivity</dc:title>
  <dc:creator>Елена Дубова</dc:creator>
  <cp:lastModifiedBy>Елена Дубова</cp:lastModifiedBy>
  <cp:revision>29</cp:revision>
  <dcterms:created xsi:type="dcterms:W3CDTF">2020-05-05T18:08:30Z</dcterms:created>
  <dcterms:modified xsi:type="dcterms:W3CDTF">2020-05-06T15:07:32Z</dcterms:modified>
</cp:coreProperties>
</file>